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gnitogorsk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916832"/>
            <a:ext cx="7175351" cy="1224136"/>
          </a:xfrm>
        </p:spPr>
        <p:txBody>
          <a:bodyPr/>
          <a:lstStyle/>
          <a:p>
            <a:pPr algn="ctr"/>
            <a:r>
              <a:rPr lang="ru-RU" sz="6600" dirty="0">
                <a:solidFill>
                  <a:srgbClr val="FF0000"/>
                </a:solidFill>
                <a:effectLst/>
              </a:rPr>
              <a:t>ГАС «Управление</a:t>
            </a:r>
            <a:r>
              <a:rPr lang="ru-RU" sz="6600" dirty="0" smtClean="0">
                <a:solidFill>
                  <a:srgbClr val="FF0000"/>
                </a:solidFill>
                <a:effectLst/>
              </a:rPr>
              <a:t>»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3429000"/>
            <a:ext cx="6120680" cy="882119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dirty="0"/>
              <a:t> </a:t>
            </a:r>
            <a:r>
              <a:rPr lang="ru-RU" sz="6300" b="1" dirty="0">
                <a:solidFill>
                  <a:schemeClr val="tx1"/>
                </a:solidFill>
              </a:rPr>
              <a:t>Порядок подключения </a:t>
            </a:r>
            <a:r>
              <a:rPr lang="ru-RU" sz="6300" b="1" dirty="0" smtClean="0">
                <a:solidFill>
                  <a:schemeClr val="tx1"/>
                </a:solidFill>
              </a:rPr>
              <a:t>пользователей</a:t>
            </a:r>
            <a:endParaRPr lang="ru-RU" sz="6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7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848872" cy="490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239000" cy="1143000"/>
          </a:xfrm>
        </p:spPr>
        <p:txBody>
          <a:bodyPr/>
          <a:lstStyle/>
          <a:p>
            <a:r>
              <a:rPr lang="ru-RU" b="0" dirty="0"/>
              <a:t/>
            </a:r>
            <a:br>
              <a:rPr lang="ru-RU" b="0" dirty="0"/>
            </a:br>
            <a:r>
              <a:rPr lang="ru-RU" sz="4000" dirty="0">
                <a:solidFill>
                  <a:srgbClr val="FFC000"/>
                </a:solidFill>
              </a:rPr>
              <a:t>7. </a:t>
            </a:r>
            <a:r>
              <a:rPr lang="ru-RU" sz="4000" dirty="0" smtClean="0">
                <a:solidFill>
                  <a:srgbClr val="FFC000"/>
                </a:solidFill>
              </a:rPr>
              <a:t>Доступ </a:t>
            </a:r>
            <a:r>
              <a:rPr lang="ru-RU" sz="4000" dirty="0">
                <a:solidFill>
                  <a:srgbClr val="FFC000"/>
                </a:solidFill>
              </a:rPr>
              <a:t>к закрытой части портала ГАС «Управление»</a:t>
            </a:r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5098001" y="1685268"/>
            <a:ext cx="747807" cy="346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16016" y="2276872"/>
            <a:ext cx="1176044" cy="28803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948264" y="3471602"/>
            <a:ext cx="747807" cy="346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05586" y="3501008"/>
            <a:ext cx="2270669" cy="28803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8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239000" cy="1143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ru-RU" sz="4000" dirty="0" smtClean="0">
                <a:solidFill>
                  <a:srgbClr val="FFC000"/>
                </a:solidFill>
              </a:rPr>
              <a:t>Регистрация на ЕПГУ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467600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В случае, если сотрудник не зарегистрирован на Едином портале государственных услуг (далее – </a:t>
            </a:r>
            <a:r>
              <a:rPr lang="ru-RU" sz="2400" dirty="0" smtClean="0"/>
              <a:t>ЕПГУ) </a:t>
            </a:r>
            <a:r>
              <a:rPr lang="ru-RU" sz="2400" dirty="0"/>
              <a:t>) как физическое лицо, либо имеет доступ к ЕПГУ как физическое лицо только с упрощенной или стандартной учетной записью, ему необходимо зарегистрироваться и получить подтвержденную учетную </a:t>
            </a:r>
            <a:r>
              <a:rPr lang="ru-RU" sz="2400" dirty="0" smtClean="0"/>
              <a:t>запись;</a:t>
            </a:r>
            <a:endParaRPr lang="ru-RU" sz="2400" dirty="0"/>
          </a:p>
          <a:p>
            <a:pPr algn="just"/>
            <a:r>
              <a:rPr lang="ru-RU" sz="2400" dirty="0" smtClean="0"/>
              <a:t>Для лиц зарегистрированных ранее и получавших код активации по «Почте России» необходимо звонить по телефону </a:t>
            </a:r>
            <a:r>
              <a:rPr lang="ru-RU" sz="2400" dirty="0"/>
              <a:t>горячей линии </a:t>
            </a:r>
            <a:r>
              <a:rPr lang="ru-RU" sz="2400" b="1" dirty="0"/>
              <a:t>8 (</a:t>
            </a:r>
            <a:r>
              <a:rPr lang="ru-RU" sz="2400" b="1" dirty="0" smtClean="0"/>
              <a:t>800)100-70-10 </a:t>
            </a:r>
            <a:r>
              <a:rPr lang="ru-RU" sz="2400" dirty="0" smtClean="0"/>
              <a:t>портала </a:t>
            </a:r>
            <a:r>
              <a:rPr lang="ru-RU" sz="2400" dirty="0" err="1" smtClean="0"/>
              <a:t>ГосУслуг</a:t>
            </a:r>
            <a:r>
              <a:rPr lang="ru-RU" sz="2400" dirty="0" smtClean="0"/>
              <a:t> с целью обнуления учетной записи ЕСИА до первого шага.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894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944" cy="72008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FFC000"/>
                </a:solidFill>
              </a:rPr>
              <a:t>https://esia.gosuslugi.ru/registration/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772816"/>
            <a:ext cx="813690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800" dirty="0">
                <a:solidFill>
                  <a:schemeClr val="tx2"/>
                </a:solidFill>
              </a:rPr>
              <a:t>Регистрация физических лиц в ЕСИА Для осуществления регистрации физического лица в ЕСИА необходимо: </a:t>
            </a:r>
          </a:p>
          <a:p>
            <a:r>
              <a:rPr lang="ru-RU" sz="2800" dirty="0">
                <a:solidFill>
                  <a:schemeClr val="tx2"/>
                </a:solidFill>
              </a:rPr>
              <a:t>1.Перейти по ссылке https://</a:t>
            </a:r>
            <a:r>
              <a:rPr lang="ru-RU" sz="2800" dirty="0" smtClean="0">
                <a:solidFill>
                  <a:schemeClr val="tx2"/>
                </a:solidFill>
              </a:rPr>
              <a:t>esia.gosuslugi.ru/sia-web/rf/registration/lp/Index.spr и </a:t>
            </a:r>
            <a:r>
              <a:rPr lang="ru-RU" sz="2800" dirty="0">
                <a:solidFill>
                  <a:schemeClr val="tx2"/>
                </a:solidFill>
              </a:rPr>
              <a:t>нажать «Далее &gt;» </a:t>
            </a:r>
          </a:p>
          <a:p>
            <a:r>
              <a:rPr lang="ru-RU" sz="2800" dirty="0">
                <a:solidFill>
                  <a:schemeClr val="tx2"/>
                </a:solidFill>
              </a:rPr>
              <a:t>2.Ознакомиться с правилами регистрации. </a:t>
            </a:r>
          </a:p>
          <a:p>
            <a:r>
              <a:rPr lang="ru-RU" sz="2800" dirty="0">
                <a:solidFill>
                  <a:schemeClr val="tx2"/>
                </a:solidFill>
              </a:rPr>
              <a:t>3.Выбрать приемлемый способ активации. </a:t>
            </a:r>
          </a:p>
        </p:txBody>
      </p:sp>
    </p:spTree>
    <p:extLst>
      <p:ext uri="{BB962C8B-B14F-4D97-AF65-F5344CB8AC3E}">
        <p14:creationId xmlns:p14="http://schemas.microsoft.com/office/powerpoint/2010/main" val="1566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332656"/>
            <a:ext cx="7467600" cy="720080"/>
          </a:xfrm>
        </p:spPr>
        <p:txBody>
          <a:bodyPr/>
          <a:lstStyle/>
          <a:p>
            <a:r>
              <a:rPr lang="ru-RU" b="1" dirty="0" smtClean="0"/>
              <a:t>Шаг 1                                                   Шаг 2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06" r="32647" b="6631"/>
          <a:stretch/>
        </p:blipFill>
        <p:spPr bwMode="auto">
          <a:xfrm>
            <a:off x="773097" y="1052736"/>
            <a:ext cx="2797549" cy="5000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917113" y="2760894"/>
            <a:ext cx="2088232" cy="187220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2933337" y="4993142"/>
            <a:ext cx="1021630" cy="3468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699792" y="1866140"/>
            <a:ext cx="2088232" cy="504056"/>
          </a:xfrm>
          <a:prstGeom prst="wedgeRoundRectCallout">
            <a:avLst>
              <a:gd name="adj1" fmla="val -71374"/>
              <a:gd name="adj2" fmla="val 283947"/>
              <a:gd name="adj3" fmla="val 1666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Заполнить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32040" y="1196752"/>
            <a:ext cx="3960440" cy="5144508"/>
          </a:xfrm>
          <a:prstGeom prst="roundRect">
            <a:avLst/>
          </a:pr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indent="-176213">
              <a:buFont typeface="Arial" panose="020B0604020202020204" pitchFamily="34" charset="0"/>
              <a:buChar char="•"/>
            </a:pPr>
            <a:endParaRPr lang="en-US" sz="2000" b="1" smtClean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2000" b="1" smtClean="0">
                <a:solidFill>
                  <a:schemeClr val="tx1"/>
                </a:solidFill>
              </a:rPr>
              <a:t>Пройти </a:t>
            </a:r>
            <a:r>
              <a:rPr lang="ru-RU" sz="2000" b="1" dirty="0" smtClean="0">
                <a:solidFill>
                  <a:schemeClr val="tx1"/>
                </a:solidFill>
              </a:rPr>
              <a:t>подтверждение личности  для портала </a:t>
            </a:r>
            <a:r>
              <a:rPr lang="ru-RU" sz="2000" b="1" dirty="0" err="1" smtClean="0">
                <a:solidFill>
                  <a:schemeClr val="tx1"/>
                </a:solidFill>
              </a:rPr>
              <a:t>ГосУслуг</a:t>
            </a:r>
            <a:r>
              <a:rPr lang="ru-RU" sz="2000" b="1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в </a:t>
            </a:r>
            <a:r>
              <a:rPr lang="ru-RU" sz="1600" b="1" dirty="0" smtClean="0">
                <a:solidFill>
                  <a:schemeClr val="tx1"/>
                </a:solidFill>
              </a:rPr>
              <a:t>УСЗН администрации города </a:t>
            </a:r>
            <a:r>
              <a:rPr lang="ru-RU" sz="1600" b="1" dirty="0" err="1" smtClean="0">
                <a:solidFill>
                  <a:schemeClr val="tx1"/>
                </a:solidFill>
              </a:rPr>
              <a:t>каб</a:t>
            </a:r>
            <a:r>
              <a:rPr lang="ru-RU" sz="1600" b="1" dirty="0" smtClean="0">
                <a:solidFill>
                  <a:schemeClr val="tx1"/>
                </a:solidFill>
              </a:rPr>
              <a:t>. 107;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b="1" dirty="0">
                <a:solidFill>
                  <a:schemeClr val="tx1"/>
                </a:solidFill>
              </a:rPr>
              <a:t>В МАУ </a:t>
            </a:r>
            <a:r>
              <a:rPr lang="ru-RU" sz="1600" b="1" dirty="0" smtClean="0">
                <a:solidFill>
                  <a:schemeClr val="tx1"/>
                </a:solidFill>
              </a:rPr>
              <a:t>МФЦ пр.К.Маркса,79;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ЗАГС Правобережного района,  </a:t>
            </a:r>
            <a:r>
              <a:rPr lang="ru-RU" sz="1600" b="1" dirty="0" err="1" smtClean="0">
                <a:solidFill>
                  <a:schemeClr val="tx1"/>
                </a:solidFill>
              </a:rPr>
              <a:t>К.Маркса</a:t>
            </a:r>
            <a:r>
              <a:rPr lang="ru-RU" sz="1600" b="1" dirty="0" smtClean="0">
                <a:solidFill>
                  <a:schemeClr val="tx1"/>
                </a:solidFill>
              </a:rPr>
              <a:t>, 168;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ЗАГС Орджоникидзевского района, </a:t>
            </a:r>
            <a:r>
              <a:rPr lang="ru-RU" sz="1600" b="1" dirty="0" err="1" smtClean="0">
                <a:solidFill>
                  <a:schemeClr val="tx1"/>
                </a:solidFill>
              </a:rPr>
              <a:t>ул.Коробова</a:t>
            </a:r>
            <a:r>
              <a:rPr lang="ru-RU" sz="1600" b="1" dirty="0" smtClean="0">
                <a:solidFill>
                  <a:schemeClr val="tx1"/>
                </a:solidFill>
              </a:rPr>
              <a:t>, 8;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ЗАГС </a:t>
            </a:r>
            <a:r>
              <a:rPr lang="ru-RU" sz="1600" b="1" dirty="0">
                <a:solidFill>
                  <a:schemeClr val="tx1"/>
                </a:solidFill>
              </a:rPr>
              <a:t>Ленинского </a:t>
            </a:r>
            <a:r>
              <a:rPr lang="ru-RU" sz="1600" b="1" dirty="0" smtClean="0">
                <a:solidFill>
                  <a:schemeClr val="tx1"/>
                </a:solidFill>
              </a:rPr>
              <a:t>района, </a:t>
            </a:r>
            <a:r>
              <a:rPr lang="ru-RU" sz="1600" b="1" dirty="0" err="1" smtClean="0">
                <a:solidFill>
                  <a:schemeClr val="tx1"/>
                </a:solidFill>
              </a:rPr>
              <a:t>пр.Металлургов</a:t>
            </a:r>
            <a:r>
              <a:rPr lang="ru-RU" sz="1600" b="1" dirty="0" smtClean="0">
                <a:solidFill>
                  <a:schemeClr val="tx1"/>
                </a:solidFill>
              </a:rPr>
              <a:t>, 6;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Городской ЗАГС, </a:t>
            </a:r>
            <a:r>
              <a:rPr lang="ru-RU" sz="1600" b="1" dirty="0" err="1" smtClean="0">
                <a:solidFill>
                  <a:schemeClr val="tx1"/>
                </a:solidFill>
              </a:rPr>
              <a:t>пр.К.Маркса</a:t>
            </a:r>
            <a:r>
              <a:rPr lang="ru-RU" sz="1600" b="1" dirty="0" smtClean="0">
                <a:solidFill>
                  <a:schemeClr val="tx1"/>
                </a:solidFill>
              </a:rPr>
              <a:t>, 184/1 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chemeClr val="tx1"/>
                </a:solidFill>
              </a:rPr>
              <a:t>Для завершения </a:t>
            </a:r>
            <a:r>
              <a:rPr lang="ru-RU" sz="1600" b="1" dirty="0" smtClean="0">
                <a:solidFill>
                  <a:schemeClr val="tx1"/>
                </a:solidFill>
              </a:rPr>
              <a:t>регистрации </a:t>
            </a:r>
            <a:r>
              <a:rPr lang="ru-RU" sz="1600" b="1" dirty="0" smtClean="0">
                <a:solidFill>
                  <a:schemeClr val="tx1"/>
                </a:solidFill>
              </a:rPr>
              <a:t>на </a:t>
            </a:r>
            <a:r>
              <a:rPr lang="en-US" sz="1600" b="1" dirty="0">
                <a:solidFill>
                  <a:schemeClr val="tx1"/>
                </a:solidFill>
              </a:rPr>
              <a:t>http://</a:t>
            </a:r>
            <a:r>
              <a:rPr lang="en-US" sz="1600" b="1" dirty="0" smtClean="0">
                <a:solidFill>
                  <a:schemeClr val="tx1"/>
                </a:solidFill>
              </a:rPr>
              <a:t>www.gosuslugi.ru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необходимо ввести код активации полученный на указанный телефон или на </a:t>
            </a:r>
            <a:r>
              <a:rPr lang="en-US" sz="1600" b="1" dirty="0" smtClean="0">
                <a:solidFill>
                  <a:schemeClr val="tx1"/>
                </a:solidFill>
              </a:rPr>
              <a:t>e-mail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marL="176213" indent="-176213"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626" y="260648"/>
            <a:ext cx="7239000" cy="864096"/>
          </a:xfrm>
        </p:spPr>
        <p:txBody>
          <a:bodyPr/>
          <a:lstStyle/>
          <a:p>
            <a:r>
              <a:rPr lang="ru-RU" sz="4000" dirty="0">
                <a:solidFill>
                  <a:srgbClr val="FFC000"/>
                </a:solidFill>
              </a:rPr>
              <a:t>2. </a:t>
            </a:r>
            <a:r>
              <a:rPr lang="ru-RU" sz="4000" dirty="0" smtClean="0">
                <a:solidFill>
                  <a:srgbClr val="FFC000"/>
                </a:solidFill>
              </a:rPr>
              <a:t>  Подготовка </a:t>
            </a:r>
            <a:r>
              <a:rPr lang="ru-RU" sz="4000" dirty="0">
                <a:solidFill>
                  <a:srgbClr val="FFC000"/>
                </a:solidFill>
              </a:rPr>
              <a:t>приказа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4419600"/>
          </a:xfrm>
        </p:spPr>
        <p:txBody>
          <a:bodyPr>
            <a:normAutofit/>
          </a:bodyPr>
          <a:lstStyle/>
          <a:p>
            <a:r>
              <a:rPr lang="ru-RU" sz="2400" dirty="0"/>
              <a:t>Подготовить Приказ  о назначении ответственных за организацию взаимодействия с системой «ГАС Управление»</a:t>
            </a:r>
          </a:p>
          <a:p>
            <a:r>
              <a:rPr lang="ru-RU" sz="2400" dirty="0"/>
              <a:t>Форма приказа </a:t>
            </a:r>
            <a:r>
              <a:rPr lang="en-US" sz="2400" dirty="0">
                <a:hlinkClick r:id="rId2"/>
              </a:rPr>
              <a:t>http://www.magnitogorsk.ru/</a:t>
            </a:r>
            <a:r>
              <a:rPr lang="ru-RU" sz="2400" dirty="0"/>
              <a:t> - «Информатизация» - «Развитие информационных технологий и телекоммуникаций» - «ГАС Управление»</a:t>
            </a:r>
          </a:p>
          <a:p>
            <a:r>
              <a:rPr lang="ru-RU" sz="2400" dirty="0"/>
              <a:t>Копию приказа передать в </a:t>
            </a:r>
            <a:r>
              <a:rPr lang="ru-RU" sz="2400" dirty="0" smtClean="0"/>
              <a:t>УИТиТ, с целью привязки пользователей к органу исполнительной власти</a:t>
            </a: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93096"/>
            <a:ext cx="2060454" cy="26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1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239000" cy="648072"/>
          </a:xfrm>
        </p:spPr>
        <p:txBody>
          <a:bodyPr/>
          <a:lstStyle/>
          <a:p>
            <a:r>
              <a:rPr lang="ru-RU" sz="4000" dirty="0">
                <a:solidFill>
                  <a:srgbClr val="FFC000"/>
                </a:solidFill>
              </a:rPr>
              <a:t>3. </a:t>
            </a:r>
            <a:r>
              <a:rPr lang="ru-RU" sz="4000" dirty="0" smtClean="0">
                <a:solidFill>
                  <a:srgbClr val="FFC000"/>
                </a:solidFill>
              </a:rPr>
              <a:t>  Получение </a:t>
            </a:r>
            <a:r>
              <a:rPr lang="ru-RU" sz="4000" dirty="0">
                <a:solidFill>
                  <a:srgbClr val="FFC000"/>
                </a:solidFill>
              </a:rPr>
              <a:t>сертификата ЭП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12776"/>
            <a:ext cx="7467600" cy="405956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Обеспечить процедуру получения сотрудниками квалифицированных сертификатов ключей проверки </a:t>
            </a:r>
            <a:r>
              <a:rPr lang="ru-RU" dirty="0" smtClean="0"/>
              <a:t>ЭП, выдаваемых отделением №13  Управления </a:t>
            </a:r>
            <a:r>
              <a:rPr lang="ru-RU" dirty="0"/>
              <a:t>Федерального казначейства по Челябинской </a:t>
            </a:r>
            <a:r>
              <a:rPr lang="ru-RU" dirty="0" smtClean="0"/>
              <a:t>области (</a:t>
            </a:r>
            <a:r>
              <a:rPr lang="ru-RU" dirty="0" err="1" smtClean="0"/>
              <a:t>г.Магнитогорск</a:t>
            </a:r>
            <a:r>
              <a:rPr lang="ru-RU" dirty="0" smtClean="0"/>
              <a:t>, </a:t>
            </a:r>
            <a:r>
              <a:rPr lang="ru-RU" dirty="0" err="1" smtClean="0"/>
              <a:t>ул.Урицкого</a:t>
            </a:r>
            <a:r>
              <a:rPr lang="ru-RU" dirty="0" smtClean="0"/>
              <a:t>, 17).</a:t>
            </a:r>
          </a:p>
          <a:p>
            <a:pPr algn="just"/>
            <a:r>
              <a:rPr lang="ru-RU" dirty="0" smtClean="0"/>
              <a:t> Сертификат ключа проверки ЭП изготавливается бесплатно </a:t>
            </a:r>
            <a:r>
              <a:rPr lang="ru-RU" dirty="0" smtClean="0">
                <a:solidFill>
                  <a:srgbClr val="FF0000"/>
                </a:solidFill>
              </a:rPr>
              <a:t>(на носителе заказчика).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93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239000" cy="1143000"/>
          </a:xfrm>
        </p:spPr>
        <p:txBody>
          <a:bodyPr/>
          <a:lstStyle/>
          <a:p>
            <a:r>
              <a:rPr lang="ru-RU" sz="4000" dirty="0">
                <a:solidFill>
                  <a:srgbClr val="FFC000"/>
                </a:solidFill>
              </a:rPr>
              <a:t>4. Наделение полномочиями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09" y="1992746"/>
            <a:ext cx="7467600" cy="4419600"/>
          </a:xfrm>
        </p:spPr>
        <p:txBody>
          <a:bodyPr/>
          <a:lstStyle/>
          <a:p>
            <a:r>
              <a:rPr lang="ru-RU" dirty="0" smtClean="0"/>
              <a:t>Специалисты УИТиТ прикрепляют сведения об ответственных по подразделениям, к </a:t>
            </a:r>
            <a:r>
              <a:rPr lang="ru-RU" dirty="0"/>
              <a:t>профилю организации в ЕСИА и </a:t>
            </a:r>
            <a:r>
              <a:rPr lang="ru-RU" dirty="0" smtClean="0"/>
              <a:t>наделяют </a:t>
            </a:r>
            <a:r>
              <a:rPr lang="ru-RU" dirty="0"/>
              <a:t>полномочиями на предоставления доступа к ГАС «Управление». </a:t>
            </a:r>
          </a:p>
        </p:txBody>
      </p:sp>
    </p:spTree>
    <p:extLst>
      <p:ext uri="{BB962C8B-B14F-4D97-AF65-F5344CB8AC3E}">
        <p14:creationId xmlns:p14="http://schemas.microsoft.com/office/powerpoint/2010/main" val="3531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239000" cy="792088"/>
          </a:xfrm>
        </p:spPr>
        <p:txBody>
          <a:bodyPr/>
          <a:lstStyle/>
          <a:p>
            <a:r>
              <a:rPr lang="ru-RU" sz="4000" dirty="0">
                <a:solidFill>
                  <a:srgbClr val="FFC000"/>
                </a:solidFill>
              </a:rPr>
              <a:t>5. Организация рабочего места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12776"/>
            <a:ext cx="7467600" cy="4032448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Для установки </a:t>
            </a:r>
            <a:r>
              <a:rPr lang="ru-RU" dirty="0" smtClean="0"/>
              <a:t>рабочего места </a:t>
            </a:r>
            <a:r>
              <a:rPr lang="ru-RU" dirty="0"/>
              <a:t>пользователя </a:t>
            </a:r>
            <a:r>
              <a:rPr lang="ru-RU" dirty="0" smtClean="0"/>
              <a:t>системы ГАС «Управление</a:t>
            </a:r>
            <a:r>
              <a:rPr lang="ru-RU" dirty="0"/>
              <a:t>» необходимо: </a:t>
            </a:r>
          </a:p>
          <a:p>
            <a:pPr marL="176213" indent="-176213">
              <a:buNone/>
            </a:pPr>
            <a:r>
              <a:rPr lang="ru-RU" dirty="0"/>
              <a:t>1.Наличие на рабочем месте пользователя установленного ПО Крипто-Про версии </a:t>
            </a:r>
            <a:r>
              <a:rPr lang="ru-RU" dirty="0" smtClean="0"/>
              <a:t>3.6 или выше (далее СКЗИ)</a:t>
            </a:r>
            <a:endParaRPr lang="ru-RU" dirty="0"/>
          </a:p>
          <a:p>
            <a:pPr marL="176213" indent="-176213">
              <a:buNone/>
            </a:pPr>
            <a:r>
              <a:rPr lang="ru-RU" dirty="0"/>
              <a:t>2.Наличие у пользователя квалифицированного сертификата ключа проверки электронной </a:t>
            </a:r>
            <a:r>
              <a:rPr lang="ru-RU" dirty="0" smtClean="0"/>
              <a:t>подписи </a:t>
            </a:r>
          </a:p>
          <a:p>
            <a:pPr marL="176213" indent="-176213">
              <a:buNone/>
            </a:pPr>
            <a:r>
              <a:rPr lang="ru-RU" dirty="0" smtClean="0"/>
              <a:t>3.Наличие </a:t>
            </a:r>
            <a:r>
              <a:rPr lang="ru-RU" dirty="0"/>
              <a:t>на рабочем месте пользователя одного из Интернет-обозревателей: </a:t>
            </a:r>
            <a:r>
              <a:rPr lang="ru-RU" dirty="0" smtClean="0"/>
              <a:t>I</a:t>
            </a:r>
            <a:r>
              <a:rPr lang="en-US" dirty="0" err="1" smtClean="0"/>
              <a:t>nternet</a:t>
            </a:r>
            <a:r>
              <a:rPr lang="en-US" dirty="0" smtClean="0"/>
              <a:t> </a:t>
            </a:r>
            <a:r>
              <a:rPr lang="ru-RU" dirty="0" smtClean="0"/>
              <a:t>E</a:t>
            </a:r>
            <a:r>
              <a:rPr lang="en-US" dirty="0" err="1" smtClean="0"/>
              <a:t>xplorer</a:t>
            </a:r>
            <a:r>
              <a:rPr lang="ru-RU" dirty="0" smtClean="0"/>
              <a:t> </a:t>
            </a:r>
            <a:r>
              <a:rPr lang="ru-RU" dirty="0"/>
              <a:t>v8 или выше; </a:t>
            </a:r>
            <a:r>
              <a:rPr lang="ru-RU" dirty="0" err="1" smtClean="0"/>
              <a:t>CryptoFox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42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560840" cy="1143000"/>
          </a:xfrm>
        </p:spPr>
        <p:txBody>
          <a:bodyPr/>
          <a:lstStyle/>
          <a:p>
            <a:pPr algn="ctr"/>
            <a:r>
              <a:rPr lang="ru-RU" b="0" dirty="0"/>
              <a:t/>
            </a:r>
            <a:br>
              <a:rPr lang="ru-RU" b="0" dirty="0"/>
            </a:br>
            <a:r>
              <a:rPr lang="ru-RU" sz="4000" dirty="0">
                <a:solidFill>
                  <a:srgbClr val="FFC000"/>
                </a:solidFill>
              </a:rPr>
              <a:t>6. </a:t>
            </a:r>
            <a:r>
              <a:rPr lang="ru-RU" sz="4000" dirty="0" smtClean="0">
                <a:solidFill>
                  <a:srgbClr val="FFC000"/>
                </a:solidFill>
              </a:rPr>
              <a:t>Доступ </a:t>
            </a:r>
            <a:r>
              <a:rPr lang="ru-RU" sz="4000" dirty="0">
                <a:solidFill>
                  <a:srgbClr val="FFC000"/>
                </a:solidFill>
              </a:rPr>
              <a:t>к закрытой части портала ГАС «Управление»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00808"/>
            <a:ext cx="7467600" cy="4419600"/>
          </a:xfrm>
        </p:spPr>
        <p:txBody>
          <a:bodyPr/>
          <a:lstStyle/>
          <a:p>
            <a:endParaRPr lang="ru-RU" dirty="0"/>
          </a:p>
          <a:p>
            <a:pPr marL="268288" indent="-268288" algn="ctr">
              <a:buNone/>
            </a:pPr>
            <a:r>
              <a:rPr lang="ru-RU" sz="4000" dirty="0" smtClean="0"/>
              <a:t>https</a:t>
            </a:r>
            <a:r>
              <a:rPr lang="ru-RU" sz="4000" dirty="0"/>
              <a:t>://gasu-office.roskazna.ru </a:t>
            </a:r>
          </a:p>
        </p:txBody>
      </p:sp>
    </p:spTree>
    <p:extLst>
      <p:ext uri="{BB962C8B-B14F-4D97-AF65-F5344CB8AC3E}">
        <p14:creationId xmlns:p14="http://schemas.microsoft.com/office/powerpoint/2010/main" val="35104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272</TotalTime>
  <Words>395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Thermal</vt:lpstr>
      <vt:lpstr>ГАС «Управление»</vt:lpstr>
      <vt:lpstr>Регистрация на ЕПГУ</vt:lpstr>
      <vt:lpstr>https://esia.gosuslugi.ru/registration/</vt:lpstr>
      <vt:lpstr>Презентация PowerPoint</vt:lpstr>
      <vt:lpstr>2.   Подготовка приказа</vt:lpstr>
      <vt:lpstr>3.   Получение сертификата ЭП </vt:lpstr>
      <vt:lpstr>4. Наделение полномочиями</vt:lpstr>
      <vt:lpstr>5. Организация рабочего места</vt:lpstr>
      <vt:lpstr> 6. Доступ к закрытой части портала ГАС «Управление» </vt:lpstr>
      <vt:lpstr> 7. Доступ к закрытой части портала ГАС «Управление»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ГАС «Управление»</dc:title>
  <dc:creator>Соколов Игорь Анатольевич</dc:creator>
  <cp:lastModifiedBy>Перетинский Павел Андреевич</cp:lastModifiedBy>
  <cp:revision>22</cp:revision>
  <dcterms:created xsi:type="dcterms:W3CDTF">2015-09-30T08:15:05Z</dcterms:created>
  <dcterms:modified xsi:type="dcterms:W3CDTF">2015-10-01T04:17:37Z</dcterms:modified>
</cp:coreProperties>
</file>